
<file path=[Content_Types].xml><?xml version="1.0" encoding="utf-8"?>
<Types xmlns="http://schemas.openxmlformats.org/package/2006/content-types">
  <Default ContentType="image/png" Extension="png"/>
  <Default ContentType="image/jpeg" Extension="jpeg"/>
  <Default ContentType="application/vnd.openxmlformats-package.relationships+xml" Extension="rels"/>
  <Default ContentType="application/xml" Extension="xml"/>
  <Default ContentType="image/jpeg" Extension="JPG"/>
  <Default ContentType="video/unknown" Extension="mp4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custom-properties+xml" PartName="/docProps/custom.xml"/>
</Types>
</file>

<file path=_rels/.rels><?xml version="1.0" encoding="UTF-8" standalone="yes" ?><Relationships xmlns="http://schemas.openxmlformats.org/package/2006/relationships"><Relationship Id="rId3" Target="docProps/core.xml" Type="http://schemas.openxmlformats.org/package/2006/relationships/metadata/core-properties"/><Relationship Id="rId2" Target="docProps/thumbnail.jpeg" Type="http://schemas.openxmlformats.org/package/2006/relationships/metadata/thumbnail"/><Relationship Id="rId1" Target="ppt/presentation.xml" Type="http://schemas.openxmlformats.org/officeDocument/2006/relationships/officeDocument"/><Relationship Id="rId4" Target="docProps/app.xml" Type="http://schemas.openxmlformats.org/officeDocument/2006/relationships/extended-properties"/><Relationship Id="rId5" Target="docProps/custom.xml" Type="http://schemas.openxmlformats.org/officeDocument/2006/relationships/custom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65" r:id="rId4"/>
    <p:sldId id="261" r:id="rId5"/>
    <p:sldId id="267" r:id="rId6"/>
    <p:sldId id="259" r:id="rId7"/>
    <p:sldId id="257" r:id="rId8"/>
    <p:sldId id="258" r:id="rId9"/>
    <p:sldId id="280" r:id="rId10"/>
    <p:sldId id="281" r:id="rId11"/>
    <p:sldId id="260" r:id="rId12"/>
    <p:sldId id="264" r:id="rId13"/>
    <p:sldId id="282" r:id="rId14"/>
    <p:sldId id="279" r:id="rId1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808"/>
    <a:srgbClr val="808080"/>
    <a:srgbClr val="FF3300"/>
    <a:srgbClr val="0066FF"/>
    <a:srgbClr val="0000FF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09" autoAdjust="0"/>
    <p:restoredTop sz="94660"/>
  </p:normalViewPr>
  <p:slideViewPr>
    <p:cSldViewPr>
      <p:cViewPr varScale="1">
        <p:scale>
          <a:sx n="111" d="100"/>
          <a:sy n="111" d="100"/>
        </p:scale>
        <p:origin x="-95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8B5B30-717A-467E-8278-B8DCF5A3C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065434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76347D-058F-4B89-B5FB-088788C472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830487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A19B0A-022E-4645-A8C3-CE932DCAD53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125400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28623245-80A0-46EE-AEA2-069C40930A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966700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C7B11AC4-5718-49A9-AF59-C991B829C3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803752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F67E2F-8926-44A2-9653-63AB4D14444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04992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1DDEC6-4243-442E-BEBC-F0DE72B99C9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051852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C3B67C-5E66-412C-9905-F113A53A87B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648700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71BB47-BFE2-4CBF-87A8-EEDA5421B4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700603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088613-F49F-4EF9-9A3F-25292673A83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384171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13708E-DE68-41D5-8400-73A94BE337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572774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CD565E-F7F6-4718-8180-F4B0B2A3D26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40670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C137CE-0B31-4F93-BA17-3B5B4136B7E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781039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FF"/>
            </a:gs>
            <a:gs pos="50000">
              <a:srgbClr val="0066FF"/>
            </a:gs>
            <a:gs pos="100000">
              <a:srgbClr val="0000FF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F7006ECD-B3B2-4FAC-8A62-91889F72715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>
    <p:fade/>
  </p:transition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 ?><Relationships xmlns="http://schemas.openxmlformats.org/package/2006/relationships"><Relationship Id="rId3" Target="../media/image14.jpeg" Type="http://schemas.openxmlformats.org/officeDocument/2006/relationships/image"/><Relationship Id="rId2" Target="../media/image13.jpeg" Type="http://schemas.openxmlformats.org/officeDocument/2006/relationships/image"/><Relationship Id="rId1" Target="../slideLayouts/slideLayout2.xml" Type="http://schemas.openxmlformats.org/officeDocument/2006/relationships/slideLayout"/><Relationship Id="rId4" Target="../media/image15.jpeg" Type="http://schemas.openxmlformats.org/officeDocument/2006/relationships/image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85800" y="2438400"/>
            <a:ext cx="7772400" cy="147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en-US">
                <a:solidFill>
                  <a:schemeClr val="tx1"/>
                </a:solidFill>
              </a:rPr>
              <a:t>Wiring Techniques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362200"/>
            <a:ext cx="7772400" cy="1470025"/>
          </a:xfrm>
        </p:spPr>
        <p:txBody>
          <a:bodyPr/>
          <a:lstStyle/>
          <a:p>
            <a:r>
              <a:rPr lang="en-US" altLang="en-US" b="1" dirty="0">
                <a:solidFill>
                  <a:schemeClr val="bg1"/>
                </a:solidFill>
              </a:rPr>
              <a:t>Wiring Techniques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24200" y="4648200"/>
            <a:ext cx="312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Courtesy of </a:t>
            </a:r>
            <a:r>
              <a:rPr lang="en-US" dirty="0" err="1" smtClean="0">
                <a:solidFill>
                  <a:schemeClr val="bg1"/>
                </a:solidFill>
              </a:rPr>
              <a:t>RoboWorks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2" grpId="0"/>
      <p:bldP spid="2050" grpId="0"/>
    </p:bld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1" name="Rectangle 11"/>
          <p:cNvSpPr>
            <a:spLocks noChangeArrowheads="1"/>
          </p:cNvSpPr>
          <p:nvPr/>
        </p:nvSpPr>
        <p:spPr bwMode="auto">
          <a:xfrm>
            <a:off x="457200" y="30480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dir="2700000" dist="35921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charset="0" typeface="Arial"/>
              </a:defRPr>
            </a:lvl1pPr>
            <a:lvl2pPr algn="ctr">
              <a:defRPr sz="4400">
                <a:solidFill>
                  <a:schemeClr val="tx2"/>
                </a:solidFill>
                <a:latin charset="0" typeface="Arial"/>
              </a:defRPr>
            </a:lvl2pPr>
            <a:lvl3pPr algn="ctr">
              <a:defRPr sz="4400">
                <a:solidFill>
                  <a:schemeClr val="tx2"/>
                </a:solidFill>
                <a:latin charset="0" typeface="Arial"/>
              </a:defRPr>
            </a:lvl3pPr>
            <a:lvl4pPr algn="ctr">
              <a:defRPr sz="4400">
                <a:solidFill>
                  <a:schemeClr val="tx2"/>
                </a:solidFill>
                <a:latin charset="0" typeface="Arial"/>
              </a:defRPr>
            </a:lvl4pPr>
            <a:lvl5pPr algn="ctr">
              <a:defRPr sz="4400">
                <a:solidFill>
                  <a:schemeClr val="tx2"/>
                </a:solidFill>
                <a:latin charset="0" typeface="Arial"/>
              </a:defRPr>
            </a:lvl5pPr>
            <a:lvl6pPr algn="ctr" fontAlgn="base" marL="45720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charset="0" typeface="Arial"/>
              </a:defRPr>
            </a:lvl6pPr>
            <a:lvl7pPr algn="ctr" fontAlgn="base" marL="91440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charset="0" typeface="Arial"/>
              </a:defRPr>
            </a:lvl7pPr>
            <a:lvl8pPr algn="ctr" fontAlgn="base" marL="137160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charset="0" typeface="Arial"/>
              </a:defRPr>
            </a:lvl8pPr>
            <a:lvl9pPr algn="ctr" fontAlgn="base" marL="182880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charset="0" typeface="Arial"/>
              </a:defRPr>
            </a:lvl9pPr>
          </a:lstStyle>
          <a:p>
            <a:pPr algn="l"/>
            <a:r>
              <a:rPr altLang="en-US" dirty="0" lang="en-US" smtClean="0" sz="2800">
                <a:solidFill>
                  <a:schemeClr val="tx1"/>
                </a:solidFill>
              </a:rPr>
              <a:t>Wire Routing:</a:t>
            </a:r>
            <a:endParaRPr altLang="en-US" dirty="0" lang="en-US" sz="2800">
              <a:solidFill>
                <a:schemeClr val="tx1"/>
              </a:solidFill>
            </a:endParaRPr>
          </a:p>
        </p:txBody>
      </p:sp>
      <p:sp>
        <p:nvSpPr>
          <p:cNvPr id="5123" name="Rectangle 3"/>
          <p:cNvSpPr>
            <a:spLocks noChangeArrowheads="1" noGrp="1"/>
          </p:cNvSpPr>
          <p:nvPr>
            <p:ph idx="1" type="body"/>
          </p:nvPr>
        </p:nvSpPr>
        <p:spPr>
          <a:xfrm>
            <a:off x="445062" y="1219200"/>
            <a:ext cx="4114800" cy="4525963"/>
          </a:xfrm>
        </p:spPr>
        <p:txBody>
          <a:bodyPr/>
          <a:lstStyle/>
          <a:p>
            <a:r>
              <a:rPr altLang="en-US" b="1" dirty="0" lang="en-US" smtClean="0" sz="1800">
                <a:solidFill>
                  <a:schemeClr val="bg1"/>
                </a:solidFill>
              </a:rPr>
              <a:t>Route wires in neat, logical bundles.</a:t>
            </a:r>
            <a:endParaRPr altLang="en-US" b="1" dirty="0" lang="en-US" sz="1800">
              <a:solidFill>
                <a:schemeClr val="bg1"/>
              </a:solidFill>
            </a:endParaRPr>
          </a:p>
          <a:p>
            <a:endParaRPr altLang="en-US" b="1" dirty="0" lang="en-US" sz="1800">
              <a:solidFill>
                <a:schemeClr val="bg1"/>
              </a:solidFill>
            </a:endParaRPr>
          </a:p>
          <a:p>
            <a:r>
              <a:rPr altLang="en-US" b="1" dirty="0" lang="en-US" smtClean="0" sz="1800">
                <a:solidFill>
                  <a:schemeClr val="bg1"/>
                </a:solidFill>
              </a:rPr>
              <a:t>Avoid twisting wires.</a:t>
            </a:r>
          </a:p>
          <a:p>
            <a:endParaRPr altLang="en-US" b="1" dirty="0" lang="en-US" sz="1800">
              <a:solidFill>
                <a:schemeClr val="bg1"/>
              </a:solidFill>
            </a:endParaRPr>
          </a:p>
          <a:p>
            <a:r>
              <a:rPr altLang="en-US" b="1" dirty="0" lang="en-US" smtClean="0" sz="1800">
                <a:solidFill>
                  <a:schemeClr val="bg1"/>
                </a:solidFill>
              </a:rPr>
              <a:t>Avoid crossing over fasteners or equipment.</a:t>
            </a:r>
          </a:p>
          <a:p>
            <a:endParaRPr altLang="en-US" b="1" dirty="0" lang="en-US" sz="1800">
              <a:solidFill>
                <a:schemeClr val="bg1"/>
              </a:solidFill>
            </a:endParaRPr>
          </a:p>
          <a:p>
            <a:r>
              <a:rPr altLang="en-US" b="1" dirty="0" lang="en-US" smtClean="0" sz="1800">
                <a:solidFill>
                  <a:schemeClr val="bg1"/>
                </a:solidFill>
              </a:rPr>
              <a:t>Use wire tray</a:t>
            </a:r>
            <a:endParaRPr altLang="en-US" b="1" dirty="0" lang="en-US" sz="1800">
              <a:solidFill>
                <a:schemeClr val="bg1"/>
              </a:solidFill>
            </a:endParaRPr>
          </a:p>
          <a:p>
            <a:endParaRPr altLang="en-US" b="1" dirty="0" lang="en-US" sz="1800">
              <a:solidFill>
                <a:schemeClr val="bg1"/>
              </a:solidFill>
            </a:endParaRPr>
          </a:p>
          <a:p>
            <a:endParaRPr altLang="en-US" b="1" dirty="0" lang="en-US" sz="1800">
              <a:solidFill>
                <a:schemeClr val="bg1"/>
              </a:solidFill>
            </a:endParaRPr>
          </a:p>
        </p:txBody>
      </p:sp>
      <p:sp>
        <p:nvSpPr>
          <p:cNvPr id="5122" name="Rectangle 2"/>
          <p:cNvSpPr>
            <a:spLocks noChangeArrowheads="1" noGrp="1"/>
          </p:cNvSpPr>
          <p:nvPr>
            <p:ph type="title"/>
          </p:nvPr>
        </p:nvSpPr>
        <p:spPr>
          <a:xfrm>
            <a:off x="457200" y="274638"/>
            <a:ext cx="3276600" cy="1143000"/>
          </a:xfrm>
        </p:spPr>
        <p:txBody>
          <a:bodyPr/>
          <a:lstStyle/>
          <a:p>
            <a:pPr algn="l"/>
            <a:r>
              <a:rPr altLang="en-US" b="1" dirty="0" lang="en-US" smtClean="0" sz="2800">
                <a:solidFill>
                  <a:schemeClr val="bg1"/>
                </a:solidFill>
              </a:rPr>
              <a:t>Wire Routing:</a:t>
            </a:r>
            <a:endParaRPr altLang="en-US" b="1" dirty="0" lang="en-US" sz="2800">
              <a:solidFill>
                <a:schemeClr val="bg1"/>
              </a:solidFill>
            </a:endParaRPr>
          </a:p>
        </p:txBody>
      </p:sp>
      <p:pic>
        <p:nvPicPr>
          <p:cNvPr id="2051" name="Picture 3"/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706" y="228600"/>
            <a:ext cx="4161579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"/>
          <a:stretch/>
        </p:blipFill>
        <p:spPr bwMode="auto">
          <a:xfrm>
            <a:off x="4861495" y="3959365"/>
            <a:ext cx="3810000" cy="2370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rrowheads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"/>
          <a:stretch/>
        </p:blipFill>
        <p:spPr bwMode="auto">
          <a:xfrm>
            <a:off x="1066800" y="4183582"/>
            <a:ext cx="2381250" cy="1998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5299061"/>
      </p:ext>
    </p:extLst>
  </p:cSld>
  <p:clrMapOvr>
    <a:masterClrMapping/>
  </p:clrMapOvr>
  <p:transition>
    <p:fade/>
  </p:transition>
  <p:timing>
    <p:tnLst>
      <p:par>
        <p:cTn dur="indefinite" id="1" nodeType="tmRoot" restart="never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457200" y="30480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2800">
                <a:solidFill>
                  <a:schemeClr val="tx1"/>
                </a:solidFill>
              </a:rPr>
              <a:t>Wire Terminals and “Quick connects”:</a:t>
            </a: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sz="2800" b="1">
                <a:solidFill>
                  <a:schemeClr val="bg1"/>
                </a:solidFill>
              </a:rPr>
              <a:t>Wire Terminals and “Quick connects”: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r>
              <a:rPr lang="en-US" altLang="en-US" sz="2000" b="1">
                <a:solidFill>
                  <a:schemeClr val="bg1"/>
                </a:solidFill>
              </a:rPr>
              <a:t>Terminals are used to safely and easily connect wires to a device or load.</a:t>
            </a:r>
          </a:p>
          <a:p>
            <a:endParaRPr lang="en-US" altLang="en-US" sz="2000" b="1">
              <a:solidFill>
                <a:schemeClr val="bg1"/>
              </a:solidFill>
            </a:endParaRPr>
          </a:p>
          <a:p>
            <a:r>
              <a:rPr lang="en-US" altLang="en-US" sz="2000" b="1">
                <a:solidFill>
                  <a:schemeClr val="bg1"/>
                </a:solidFill>
              </a:rPr>
              <a:t>They are usually crimped onto the ends of wires, or soldered directly onto the terminal.</a:t>
            </a:r>
          </a:p>
        </p:txBody>
      </p:sp>
      <p:pic>
        <p:nvPicPr>
          <p:cNvPr id="7172" name="Picture 4" descr="connecto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676400"/>
            <a:ext cx="2667000" cy="3895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457200" y="30480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2800">
                <a:solidFill>
                  <a:schemeClr val="tx1"/>
                </a:solidFill>
              </a:rPr>
              <a:t>Advantages: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sz="2800" b="1" dirty="0">
                <a:solidFill>
                  <a:schemeClr val="bg1"/>
                </a:solidFill>
              </a:rPr>
              <a:t>Advantages: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000" b="1" u="sng" dirty="0">
                <a:solidFill>
                  <a:schemeClr val="bg1"/>
                </a:solidFill>
              </a:rPr>
              <a:t>Single pole wire connectors</a:t>
            </a:r>
          </a:p>
          <a:p>
            <a:r>
              <a:rPr lang="en-US" altLang="en-US" sz="2000" b="1" dirty="0">
                <a:solidFill>
                  <a:schemeClr val="bg1"/>
                </a:solidFill>
              </a:rPr>
              <a:t>Allows a clean connection between the wires</a:t>
            </a:r>
            <a:r>
              <a:rPr lang="en-US" altLang="en-US" sz="2000" b="1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en-US" sz="2000" b="1" dirty="0">
              <a:solidFill>
                <a:schemeClr val="bg1"/>
              </a:solidFill>
            </a:endParaRPr>
          </a:p>
          <a:p>
            <a:r>
              <a:rPr lang="en-US" altLang="en-US" sz="2000" b="1" dirty="0">
                <a:solidFill>
                  <a:schemeClr val="bg1"/>
                </a:solidFill>
              </a:rPr>
              <a:t>They can be “crimped” on instead of having to be soldered together</a:t>
            </a:r>
            <a:r>
              <a:rPr lang="en-US" altLang="en-US" sz="2000" b="1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en-US" sz="2000" b="1" dirty="0">
              <a:solidFill>
                <a:schemeClr val="bg1"/>
              </a:solidFill>
            </a:endParaRPr>
          </a:p>
          <a:p>
            <a:r>
              <a:rPr lang="en-US" altLang="en-US" sz="2000" b="1" dirty="0">
                <a:solidFill>
                  <a:schemeClr val="bg1"/>
                </a:solidFill>
              </a:rPr>
              <a:t>You can safely separate the wires without having to cut or splice. </a:t>
            </a:r>
          </a:p>
          <a:p>
            <a:endParaRPr lang="en-US" altLang="en-US" sz="2000" b="1" dirty="0">
              <a:solidFill>
                <a:schemeClr val="bg1"/>
              </a:solidFill>
            </a:endParaRPr>
          </a:p>
          <a:p>
            <a:endParaRPr lang="en-US" altLang="en-US" sz="1800" b="1" dirty="0">
              <a:solidFill>
                <a:schemeClr val="bg1"/>
              </a:solidFill>
            </a:endParaRPr>
          </a:p>
        </p:txBody>
      </p:sp>
      <p:pic>
        <p:nvPicPr>
          <p:cNvPr id="11269" name="Picture 5" descr="IMG_708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057400"/>
            <a:ext cx="4191000" cy="3143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457200" y="30480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2800" dirty="0" smtClean="0">
                <a:solidFill>
                  <a:schemeClr val="tx1"/>
                </a:solidFill>
              </a:rPr>
              <a:t>Soldering Wire:</a:t>
            </a:r>
            <a:endParaRPr lang="en-US" altLang="en-US" sz="2800" dirty="0">
              <a:solidFill>
                <a:schemeClr val="tx1"/>
              </a:solidFill>
            </a:endParaRP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sz="2800" b="1" dirty="0" smtClean="0">
                <a:solidFill>
                  <a:schemeClr val="bg1"/>
                </a:solidFill>
              </a:rPr>
              <a:t>Soldering Wire:</a:t>
            </a:r>
            <a:endParaRPr lang="en-US" altLang="en-US" sz="2800" b="1" dirty="0">
              <a:solidFill>
                <a:schemeClr val="bg1"/>
              </a:solidFill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endParaRPr lang="en-US" altLang="en-US" sz="2000" b="1" dirty="0">
              <a:solidFill>
                <a:schemeClr val="bg1"/>
              </a:solidFill>
            </a:endParaRPr>
          </a:p>
          <a:p>
            <a:endParaRPr lang="en-US" altLang="en-US" sz="1800" b="1" dirty="0">
              <a:solidFill>
                <a:schemeClr val="bg1"/>
              </a:solidFill>
            </a:endParaRPr>
          </a:p>
        </p:txBody>
      </p:sp>
      <p:pic>
        <p:nvPicPr>
          <p:cNvPr id="2" name="How to Do It- Basic Solder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0100" y="1143000"/>
            <a:ext cx="7543800" cy="547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8969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457200" y="30480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2800" dirty="0" smtClean="0">
                <a:solidFill>
                  <a:srgbClr val="080808"/>
                </a:solidFill>
              </a:rPr>
              <a:t>Wrap Up:</a:t>
            </a:r>
            <a:endParaRPr lang="en-US" altLang="en-US" sz="2800" dirty="0">
              <a:solidFill>
                <a:srgbClr val="080808"/>
              </a:solidFill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>
                <a:solidFill>
                  <a:schemeClr val="bg1"/>
                </a:solidFill>
              </a:rPr>
              <a:t>Why should we use a wire color </a:t>
            </a:r>
            <a:r>
              <a:rPr lang="en-US" altLang="en-US" sz="2000" dirty="0" smtClean="0">
                <a:solidFill>
                  <a:schemeClr val="bg1"/>
                </a:solidFill>
              </a:rPr>
              <a:t>code and wire labels?</a:t>
            </a:r>
            <a:endParaRPr lang="en-US" altLang="en-US" sz="2000" dirty="0">
              <a:solidFill>
                <a:schemeClr val="bg1"/>
              </a:solidFill>
            </a:endParaRPr>
          </a:p>
          <a:p>
            <a:pPr lvl="1"/>
            <a:r>
              <a:rPr lang="en-US" altLang="en-US" sz="1800" dirty="0" smtClean="0">
                <a:solidFill>
                  <a:srgbClr val="080808"/>
                </a:solidFill>
              </a:rPr>
              <a:t>To identify positive, negative, ground, or any other type of signals.</a:t>
            </a:r>
          </a:p>
          <a:p>
            <a:pPr lvl="1"/>
            <a:r>
              <a:rPr lang="en-US" altLang="en-US" sz="1800" dirty="0" smtClean="0">
                <a:solidFill>
                  <a:srgbClr val="080808"/>
                </a:solidFill>
              </a:rPr>
              <a:t>To identify source and destination of wire.</a:t>
            </a:r>
          </a:p>
          <a:p>
            <a:endParaRPr lang="en-US" altLang="en-US" sz="2000" dirty="0">
              <a:solidFill>
                <a:srgbClr val="080808"/>
              </a:solidFill>
            </a:endParaRPr>
          </a:p>
          <a:p>
            <a:r>
              <a:rPr lang="en-US" altLang="en-US" sz="2000" dirty="0" smtClean="0">
                <a:solidFill>
                  <a:schemeClr val="bg1"/>
                </a:solidFill>
              </a:rPr>
              <a:t>Why do we need to use insulators?</a:t>
            </a:r>
          </a:p>
          <a:p>
            <a:pPr lvl="1"/>
            <a:r>
              <a:rPr lang="en-US" altLang="en-US" sz="1800" dirty="0" smtClean="0">
                <a:solidFill>
                  <a:srgbClr val="080808"/>
                </a:solidFill>
              </a:rPr>
              <a:t>To prevent a short circuit connection and to protect you from shock and other safety reasons. </a:t>
            </a:r>
          </a:p>
          <a:p>
            <a:pPr lvl="1"/>
            <a:endParaRPr lang="en-US" altLang="en-US" sz="1800" dirty="0" smtClean="0">
              <a:solidFill>
                <a:srgbClr val="080808"/>
              </a:solidFill>
            </a:endParaRPr>
          </a:p>
          <a:p>
            <a:r>
              <a:rPr lang="en-US" altLang="en-US" sz="2000" dirty="0" smtClean="0">
                <a:solidFill>
                  <a:schemeClr val="bg1"/>
                </a:solidFill>
              </a:rPr>
              <a:t>Why do we need to use conductors?</a:t>
            </a:r>
          </a:p>
          <a:p>
            <a:pPr lvl="1"/>
            <a:r>
              <a:rPr lang="en-US" altLang="en-US" sz="1800" dirty="0" smtClean="0">
                <a:solidFill>
                  <a:srgbClr val="080808"/>
                </a:solidFill>
              </a:rPr>
              <a:t>To connect electricity from one source to other components. </a:t>
            </a:r>
          </a:p>
          <a:p>
            <a:pPr lvl="1"/>
            <a:r>
              <a:rPr lang="en-US" altLang="en-US" sz="1800" dirty="0" smtClean="0">
                <a:solidFill>
                  <a:srgbClr val="080808"/>
                </a:solidFill>
              </a:rPr>
              <a:t>To complete an electrical path.</a:t>
            </a:r>
          </a:p>
          <a:p>
            <a:endParaRPr lang="en-US" altLang="en-US" sz="2000" dirty="0" smtClean="0">
              <a:solidFill>
                <a:srgbClr val="080808"/>
              </a:solidFill>
            </a:endParaRPr>
          </a:p>
          <a:p>
            <a:r>
              <a:rPr lang="en-US" altLang="en-US" sz="2000" dirty="0" smtClean="0">
                <a:solidFill>
                  <a:schemeClr val="bg1"/>
                </a:solidFill>
              </a:rPr>
              <a:t>What happens to a light if you connect one lead to an insulator?</a:t>
            </a:r>
          </a:p>
          <a:p>
            <a:pPr lvl="1"/>
            <a:r>
              <a:rPr lang="en-US" altLang="en-US" sz="1800" dirty="0" smtClean="0">
                <a:solidFill>
                  <a:srgbClr val="080808"/>
                </a:solidFill>
              </a:rPr>
              <a:t>Nothing. Electricity doesn’t flow through an insulator.</a:t>
            </a:r>
            <a:r>
              <a:rPr lang="en-US" altLang="en-US" sz="1800" dirty="0" smtClean="0">
                <a:solidFill>
                  <a:schemeClr val="bg1"/>
                </a:solidFill>
              </a:rPr>
              <a:t> 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3186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8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8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8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457200" y="30480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280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sz="2800" b="1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b="1">
                <a:solidFill>
                  <a:schemeClr val="bg1"/>
                </a:solidFill>
              </a:rPr>
              <a:t>Before you can build or design, you will need to recognize how to use proper wiring techniques in order to start connecting simple circuits.</a:t>
            </a:r>
          </a:p>
          <a:p>
            <a:pPr>
              <a:buFontTx/>
              <a:buNone/>
            </a:pPr>
            <a:endParaRPr lang="en-US" altLang="en-US" sz="2000" b="1">
              <a:solidFill>
                <a:schemeClr val="bg1"/>
              </a:solidFill>
            </a:endParaRPr>
          </a:p>
          <a:p>
            <a:r>
              <a:rPr lang="en-US" altLang="en-US" sz="2000" b="1">
                <a:solidFill>
                  <a:schemeClr val="bg1"/>
                </a:solidFill>
              </a:rPr>
              <a:t>Learning these techniques will ensure that you are following proper electrical safety procedures.</a:t>
            </a:r>
          </a:p>
          <a:p>
            <a:pPr>
              <a:buFontTx/>
              <a:buNone/>
            </a:pPr>
            <a:endParaRPr lang="en-US" altLang="en-US" sz="2000" b="1">
              <a:solidFill>
                <a:schemeClr val="bg1"/>
              </a:solidFill>
            </a:endParaRPr>
          </a:p>
          <a:p>
            <a:pPr>
              <a:buFontTx/>
              <a:buNone/>
            </a:pPr>
            <a:endParaRPr lang="en-US" altLang="en-US" sz="20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457200" y="30480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2800">
                <a:solidFill>
                  <a:schemeClr val="tx1"/>
                </a:solidFill>
              </a:rPr>
              <a:t>Objective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sz="2800" b="1">
                <a:solidFill>
                  <a:schemeClr val="bg1"/>
                </a:solidFill>
              </a:rPr>
              <a:t>Objective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2000" b="1">
                <a:solidFill>
                  <a:schemeClr val="bg1"/>
                </a:solidFill>
              </a:rPr>
              <a:t>Students will be able to:</a:t>
            </a:r>
          </a:p>
          <a:p>
            <a:r>
              <a:rPr lang="en-US" altLang="en-US" sz="2000" b="1">
                <a:solidFill>
                  <a:schemeClr val="bg1"/>
                </a:solidFill>
              </a:rPr>
              <a:t>Define different wiring techniques</a:t>
            </a:r>
          </a:p>
          <a:p>
            <a:pPr lvl="1"/>
            <a:r>
              <a:rPr lang="en-US" altLang="en-US" sz="1800" b="1">
                <a:solidFill>
                  <a:schemeClr val="bg1"/>
                </a:solidFill>
              </a:rPr>
              <a:t>Choose appropriate electrical components.</a:t>
            </a:r>
          </a:p>
          <a:p>
            <a:pPr lvl="1"/>
            <a:r>
              <a:rPr lang="en-US" altLang="en-US" sz="1800" b="1">
                <a:solidFill>
                  <a:schemeClr val="bg1"/>
                </a:solidFill>
              </a:rPr>
              <a:t>Select proper electrical wire color configurations.</a:t>
            </a:r>
          </a:p>
          <a:p>
            <a:pPr lvl="1"/>
            <a:r>
              <a:rPr lang="en-US" altLang="en-US" sz="1800" b="1">
                <a:solidFill>
                  <a:schemeClr val="bg1"/>
                </a:solidFill>
              </a:rPr>
              <a:t>Select proper wire connectors for various applications.</a:t>
            </a:r>
          </a:p>
          <a:p>
            <a:pPr lvl="1"/>
            <a:r>
              <a:rPr lang="en-US" altLang="en-US" sz="1800" b="1">
                <a:solidFill>
                  <a:schemeClr val="bg1"/>
                </a:solidFill>
              </a:rPr>
              <a:t>Complete various electronic projects.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457200" y="3381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dir="2700000" dist="35921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charset="0" typeface="Arial"/>
              </a:defRPr>
            </a:lvl1pPr>
            <a:lvl2pPr algn="ctr">
              <a:defRPr sz="4400">
                <a:solidFill>
                  <a:schemeClr val="tx2"/>
                </a:solidFill>
                <a:latin charset="0" typeface="Arial"/>
              </a:defRPr>
            </a:lvl2pPr>
            <a:lvl3pPr algn="ctr">
              <a:defRPr sz="4400">
                <a:solidFill>
                  <a:schemeClr val="tx2"/>
                </a:solidFill>
                <a:latin charset="0" typeface="Arial"/>
              </a:defRPr>
            </a:lvl3pPr>
            <a:lvl4pPr algn="ctr">
              <a:defRPr sz="4400">
                <a:solidFill>
                  <a:schemeClr val="tx2"/>
                </a:solidFill>
                <a:latin charset="0" typeface="Arial"/>
              </a:defRPr>
            </a:lvl4pPr>
            <a:lvl5pPr algn="ctr">
              <a:defRPr sz="4400">
                <a:solidFill>
                  <a:schemeClr val="tx2"/>
                </a:solidFill>
                <a:latin charset="0" typeface="Arial"/>
              </a:defRPr>
            </a:lvl5pPr>
            <a:lvl6pPr algn="ctr" fontAlgn="base" marL="45720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charset="0" typeface="Arial"/>
              </a:defRPr>
            </a:lvl6pPr>
            <a:lvl7pPr algn="ctr" fontAlgn="base" marL="91440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charset="0" typeface="Arial"/>
              </a:defRPr>
            </a:lvl7pPr>
            <a:lvl8pPr algn="ctr" fontAlgn="base" marL="137160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charset="0" typeface="Arial"/>
              </a:defRPr>
            </a:lvl8pPr>
            <a:lvl9pPr algn="ctr" fontAlgn="base" marL="182880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charset="0" typeface="Arial"/>
              </a:defRPr>
            </a:lvl9pPr>
          </a:lstStyle>
          <a:p>
            <a:pPr algn="l"/>
            <a:r>
              <a:rPr altLang="en-US" lang="en-US" sz="2800">
                <a:solidFill>
                  <a:schemeClr val="tx1"/>
                </a:solidFill>
              </a:rPr>
              <a:t>Tools and Materials</a:t>
            </a:r>
          </a:p>
        </p:txBody>
      </p:sp>
      <p:sp>
        <p:nvSpPr>
          <p:cNvPr id="8194" name="Rectangle 2"/>
          <p:cNvSpPr>
            <a:spLocks noChangeArrowheads="1"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algn="l"/>
            <a:r>
              <a:rPr altLang="en-US" b="1" lang="en-US" sz="2800">
                <a:solidFill>
                  <a:schemeClr val="bg1"/>
                </a:solidFill>
              </a:rPr>
              <a:t>Tools and Materials</a:t>
            </a:r>
          </a:p>
        </p:txBody>
      </p:sp>
      <p:pic>
        <p:nvPicPr>
          <p:cNvPr descr="terminals" id="8196" name="Picture 4"/>
          <p:cNvPicPr>
            <a:picLocks noChangeArrowheads="1" noChangeAspect="1"/>
          </p:cNvPicPr>
          <p:nvPr/>
        </p:nvPicPr>
        <p:blipFill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752600"/>
            <a:ext cx="2741613" cy="2098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crimping" id="8197" name="Picture 5"/>
          <p:cNvPicPr>
            <a:picLocks noChangeArrowheads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88" y="4419600"/>
            <a:ext cx="2741612" cy="1643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solder" id="8198" name="Picture 6"/>
          <p:cNvPicPr>
            <a:picLocks noChangeArrowheads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752600"/>
            <a:ext cx="2741613" cy="2052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9" name="Text Box 7"/>
          <p:cNvSpPr txBox="1">
            <a:spLocks noChangeArrowheads="1"/>
          </p:cNvSpPr>
          <p:nvPr/>
        </p:nvSpPr>
        <p:spPr bwMode="auto">
          <a:xfrm>
            <a:off x="76200" y="1295400"/>
            <a:ext cx="5029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dir="2700000" dist="35921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altLang="en-US" lang="en-US" sz="1800">
                <a:solidFill>
                  <a:schemeClr val="bg1"/>
                </a:solidFill>
              </a:rPr>
              <a:t>Soldering Iron</a:t>
            </a:r>
          </a:p>
        </p:txBody>
      </p:sp>
      <p:sp>
        <p:nvSpPr>
          <p:cNvPr id="8200" name="Text Box 8"/>
          <p:cNvSpPr txBox="1">
            <a:spLocks noChangeArrowheads="1"/>
          </p:cNvSpPr>
          <p:nvPr/>
        </p:nvSpPr>
        <p:spPr bwMode="auto">
          <a:xfrm>
            <a:off x="1066800" y="3962400"/>
            <a:ext cx="2743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dir="2700000" dist="35921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altLang="en-US" lang="en-US" sz="1800">
                <a:solidFill>
                  <a:schemeClr val="bg1"/>
                </a:solidFill>
              </a:rPr>
              <a:t>Crimping tool</a:t>
            </a:r>
          </a:p>
        </p:txBody>
      </p:sp>
      <p:sp>
        <p:nvSpPr>
          <p:cNvPr id="8201" name="Text Box 9"/>
          <p:cNvSpPr txBox="1">
            <a:spLocks noChangeArrowheads="1"/>
          </p:cNvSpPr>
          <p:nvPr/>
        </p:nvSpPr>
        <p:spPr bwMode="auto">
          <a:xfrm>
            <a:off x="5334000" y="1295400"/>
            <a:ext cx="2743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dir="2700000" dist="35921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altLang="en-US" lang="en-US" sz="1800">
                <a:solidFill>
                  <a:schemeClr val="bg1"/>
                </a:solidFill>
              </a:rPr>
              <a:t>Solder</a:t>
            </a:r>
          </a:p>
        </p:txBody>
      </p:sp>
      <p:sp>
        <p:nvSpPr>
          <p:cNvPr id="8203" name="Text Box 11"/>
          <p:cNvSpPr txBox="1">
            <a:spLocks noChangeArrowheads="1"/>
          </p:cNvSpPr>
          <p:nvPr/>
        </p:nvSpPr>
        <p:spPr bwMode="auto">
          <a:xfrm>
            <a:off x="5314880" y="4052887"/>
            <a:ext cx="2743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dir="2700000" dist="35921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altLang="en-US" dirty="0" lang="en-US" smtClean="0" sz="1800">
                <a:solidFill>
                  <a:schemeClr val="bg1"/>
                </a:solidFill>
              </a:rPr>
              <a:t>Crimp Fittings</a:t>
            </a:r>
            <a:endParaRPr altLang="en-US" dirty="0" lang="en-US" sz="180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"/>
          <a:stretch/>
        </p:blipFill>
        <p:spPr>
          <a:xfrm>
            <a:off x="5314880" y="4495800"/>
            <a:ext cx="2743200" cy="1670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dur="indefinite" id="1" nodeType="tmRoot" restart="never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6" name="Rectangle 6"/>
          <p:cNvSpPr>
            <a:spLocks noChangeArrowheads="1"/>
          </p:cNvSpPr>
          <p:nvPr/>
        </p:nvSpPr>
        <p:spPr bwMode="auto">
          <a:xfrm>
            <a:off x="457200" y="30480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2800">
                <a:solidFill>
                  <a:schemeClr val="tx1"/>
                </a:solidFill>
              </a:rPr>
              <a:t>Conductors:</a:t>
            </a: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sz="2800" b="1">
                <a:solidFill>
                  <a:schemeClr val="bg1"/>
                </a:solidFill>
              </a:rPr>
              <a:t>Conductors: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r>
              <a:rPr lang="en-US" altLang="en-US" sz="1800" b="1">
                <a:solidFill>
                  <a:schemeClr val="bg1"/>
                </a:solidFill>
              </a:rPr>
              <a:t>Conductors are defined as materials that allow the flow of electric current.</a:t>
            </a:r>
          </a:p>
          <a:p>
            <a:endParaRPr lang="en-US" altLang="en-US" sz="1800" b="1">
              <a:solidFill>
                <a:schemeClr val="bg1"/>
              </a:solidFill>
            </a:endParaRPr>
          </a:p>
          <a:p>
            <a:r>
              <a:rPr lang="en-US" altLang="en-US" sz="1800" b="1">
                <a:solidFill>
                  <a:schemeClr val="bg1"/>
                </a:solidFill>
              </a:rPr>
              <a:t>Metals are usually good conductors while nonmetals are not.</a:t>
            </a:r>
          </a:p>
          <a:p>
            <a:endParaRPr lang="en-US" altLang="en-US" sz="1800" b="1">
              <a:solidFill>
                <a:schemeClr val="bg1"/>
              </a:solidFill>
            </a:endParaRPr>
          </a:p>
          <a:p>
            <a:r>
              <a:rPr lang="en-US" altLang="en-US" sz="1800" b="1">
                <a:solidFill>
                  <a:schemeClr val="bg1"/>
                </a:solidFill>
              </a:rPr>
              <a:t>The most common conductor used in electrical wiring is copper.</a:t>
            </a:r>
          </a:p>
        </p:txBody>
      </p:sp>
      <p:pic>
        <p:nvPicPr>
          <p:cNvPr id="20485" name="Picture 5" descr="copperwi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006600"/>
            <a:ext cx="2286000" cy="2565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6"/>
          <p:cNvSpPr>
            <a:spLocks noChangeArrowheads="1"/>
          </p:cNvSpPr>
          <p:nvPr/>
        </p:nvSpPr>
        <p:spPr bwMode="auto">
          <a:xfrm>
            <a:off x="457200" y="30480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2800">
                <a:solidFill>
                  <a:schemeClr val="tx1"/>
                </a:solidFill>
              </a:rPr>
              <a:t>Insulators: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sz="2800" b="1">
                <a:solidFill>
                  <a:schemeClr val="bg1"/>
                </a:solidFill>
              </a:rPr>
              <a:t>Insulators: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r>
              <a:rPr lang="en-US" altLang="en-US" sz="1800" b="1">
                <a:solidFill>
                  <a:schemeClr val="bg1"/>
                </a:solidFill>
              </a:rPr>
              <a:t>An insulator is a material that has few, if any, free electrons and resists the flow of electrons.</a:t>
            </a:r>
          </a:p>
          <a:p>
            <a:endParaRPr lang="en-US" altLang="en-US" sz="1800" b="1">
              <a:solidFill>
                <a:schemeClr val="bg1"/>
              </a:solidFill>
            </a:endParaRPr>
          </a:p>
          <a:p>
            <a:r>
              <a:rPr lang="en-US" altLang="en-US" sz="1800" b="1">
                <a:solidFill>
                  <a:schemeClr val="bg1"/>
                </a:solidFill>
              </a:rPr>
              <a:t>No material has been found to be a perfect insulator, but common insulators include air, glass, rubber, plastic, paper, and porcelain.</a:t>
            </a:r>
          </a:p>
          <a:p>
            <a:endParaRPr lang="en-US" altLang="en-US" sz="1800" b="1">
              <a:solidFill>
                <a:schemeClr val="bg1"/>
              </a:solidFill>
            </a:endParaRPr>
          </a:p>
          <a:p>
            <a:r>
              <a:rPr lang="en-US" altLang="en-US" sz="1800" b="1">
                <a:solidFill>
                  <a:schemeClr val="bg1"/>
                </a:solidFill>
              </a:rPr>
              <a:t>An advantage of using insulators in circuits, is that they provide the ability to place wires close together without the risk of a short circuit.</a:t>
            </a:r>
          </a:p>
        </p:txBody>
      </p:sp>
      <p:pic>
        <p:nvPicPr>
          <p:cNvPr id="6148" name="Picture 4" descr="IMG_708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828800"/>
            <a:ext cx="4191000" cy="3143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49" name="Line 5"/>
          <p:cNvSpPr>
            <a:spLocks noChangeShapeType="1"/>
          </p:cNvSpPr>
          <p:nvPr/>
        </p:nvSpPr>
        <p:spPr bwMode="auto">
          <a:xfrm flipV="1">
            <a:off x="6324600" y="3429000"/>
            <a:ext cx="2286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457200" y="30480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2800">
                <a:solidFill>
                  <a:schemeClr val="tx1"/>
                </a:solidFill>
              </a:rPr>
              <a:t>Choosing gauges: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sz="2800" b="1">
                <a:solidFill>
                  <a:schemeClr val="bg1"/>
                </a:solidFill>
              </a:rPr>
              <a:t>Choosing gauges: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en-US" sz="1800" b="1">
                <a:solidFill>
                  <a:schemeClr val="bg1"/>
                </a:solidFill>
              </a:rPr>
              <a:t>The most important wiring practice is to observe proper wiring sizes. </a:t>
            </a:r>
          </a:p>
          <a:p>
            <a:endParaRPr lang="en-US" altLang="en-US" sz="1800" b="1">
              <a:solidFill>
                <a:schemeClr val="bg1"/>
              </a:solidFill>
            </a:endParaRPr>
          </a:p>
          <a:p>
            <a:r>
              <a:rPr lang="en-US" altLang="en-US" sz="1800" b="1">
                <a:solidFill>
                  <a:schemeClr val="bg1"/>
                </a:solidFill>
              </a:rPr>
              <a:t>Failure to choose the correct size can result in marginal performance of your circuit or even overheating of your wires or connectors.</a:t>
            </a:r>
          </a:p>
          <a:p>
            <a:endParaRPr lang="en-US" altLang="en-US" sz="1800" b="1">
              <a:solidFill>
                <a:schemeClr val="bg1"/>
              </a:solidFill>
            </a:endParaRPr>
          </a:p>
          <a:p>
            <a:r>
              <a:rPr lang="en-US" altLang="en-US" sz="1800" b="1">
                <a:solidFill>
                  <a:schemeClr val="bg1"/>
                </a:solidFill>
              </a:rPr>
              <a:t>Always use one size larger if possible. </a:t>
            </a:r>
          </a:p>
          <a:p>
            <a:endParaRPr lang="en-US" altLang="en-US" sz="1800" b="1">
              <a:solidFill>
                <a:schemeClr val="bg1"/>
              </a:solidFill>
            </a:endParaRPr>
          </a:p>
        </p:txBody>
      </p:sp>
      <p:pic>
        <p:nvPicPr>
          <p:cNvPr id="3078" name="Picture 6" descr="Wiring t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295400"/>
            <a:ext cx="2554288" cy="5372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9" name="Text Box 7"/>
          <p:cNvSpPr txBox="1">
            <a:spLocks noChangeArrowheads="1"/>
          </p:cNvSpPr>
          <p:nvPr/>
        </p:nvSpPr>
        <p:spPr bwMode="auto">
          <a:xfrm>
            <a:off x="5715000" y="228600"/>
            <a:ext cx="28194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800">
                <a:solidFill>
                  <a:schemeClr val="bg1"/>
                </a:solidFill>
              </a:rPr>
              <a:t>Wire size for a 3% voltage drop in </a:t>
            </a:r>
            <a:br>
              <a:rPr lang="en-US" altLang="en-US" sz="1800">
                <a:solidFill>
                  <a:schemeClr val="bg1"/>
                </a:solidFill>
              </a:rPr>
            </a:br>
            <a:r>
              <a:rPr lang="en-US" altLang="en-US" sz="1800">
                <a:solidFill>
                  <a:schemeClr val="bg1"/>
                </a:solidFill>
              </a:rPr>
              <a:t>12 Volt circuits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1" name="Rectangle 11"/>
          <p:cNvSpPr>
            <a:spLocks noChangeArrowheads="1"/>
          </p:cNvSpPr>
          <p:nvPr/>
        </p:nvSpPr>
        <p:spPr bwMode="auto">
          <a:xfrm>
            <a:off x="457200" y="30480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2800">
                <a:solidFill>
                  <a:schemeClr val="tx1"/>
                </a:solidFill>
              </a:rPr>
              <a:t>Wire Color Selection: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sz="2800" b="1">
                <a:solidFill>
                  <a:schemeClr val="bg1"/>
                </a:solidFill>
              </a:rPr>
              <a:t>Wire Color Selection: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r>
              <a:rPr lang="en-US" altLang="en-US" sz="1800" b="1">
                <a:solidFill>
                  <a:schemeClr val="bg1"/>
                </a:solidFill>
              </a:rPr>
              <a:t>Properly choosing the colors for your wires can help you decipher your wiring configurations.</a:t>
            </a:r>
          </a:p>
          <a:p>
            <a:endParaRPr lang="en-US" altLang="en-US" sz="1800" b="1">
              <a:solidFill>
                <a:schemeClr val="bg1"/>
              </a:solidFill>
            </a:endParaRPr>
          </a:p>
          <a:p>
            <a:r>
              <a:rPr lang="en-US" altLang="en-US" sz="1800" b="1">
                <a:solidFill>
                  <a:schemeClr val="bg1"/>
                </a:solidFill>
              </a:rPr>
              <a:t>To the right is a picture of a bad configuration and a good configuration.</a:t>
            </a:r>
          </a:p>
          <a:p>
            <a:endParaRPr lang="en-US" altLang="en-US" sz="1800" b="1">
              <a:solidFill>
                <a:schemeClr val="bg1"/>
              </a:solidFill>
            </a:endParaRPr>
          </a:p>
          <a:p>
            <a:r>
              <a:rPr lang="en-US" altLang="en-US" sz="1800" b="1">
                <a:solidFill>
                  <a:schemeClr val="bg1"/>
                </a:solidFill>
              </a:rPr>
              <a:t>For low DC voltages use the following color codes:</a:t>
            </a:r>
          </a:p>
          <a:p>
            <a:pPr>
              <a:buFontTx/>
              <a:buNone/>
            </a:pPr>
            <a:r>
              <a:rPr lang="en-US" altLang="en-US" sz="1800" b="1">
                <a:solidFill>
                  <a:schemeClr val="bg1"/>
                </a:solidFill>
              </a:rPr>
              <a:t>	Black – Negative</a:t>
            </a:r>
          </a:p>
          <a:p>
            <a:pPr>
              <a:buFontTx/>
              <a:buNone/>
            </a:pPr>
            <a:r>
              <a:rPr lang="en-US" altLang="en-US" sz="1800" b="1">
                <a:solidFill>
                  <a:schemeClr val="bg1"/>
                </a:solidFill>
              </a:rPr>
              <a:t>	Red  –   Positive</a:t>
            </a:r>
          </a:p>
          <a:p>
            <a:pPr>
              <a:buFontTx/>
              <a:buNone/>
            </a:pPr>
            <a:r>
              <a:rPr lang="en-US" altLang="en-US" sz="1800" b="1">
                <a:solidFill>
                  <a:schemeClr val="bg1"/>
                </a:solidFill>
              </a:rPr>
              <a:t>	Green - Ground</a:t>
            </a:r>
          </a:p>
          <a:p>
            <a:endParaRPr lang="en-US" altLang="en-US" sz="1800" b="1">
              <a:solidFill>
                <a:schemeClr val="bg1"/>
              </a:solidFill>
            </a:endParaRPr>
          </a:p>
        </p:txBody>
      </p:sp>
      <p:pic>
        <p:nvPicPr>
          <p:cNvPr id="5124" name="Picture 4" descr="IMG_707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295400"/>
            <a:ext cx="3251200" cy="2438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IMG_708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114800"/>
            <a:ext cx="3251200" cy="2438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7" name="Line 7"/>
          <p:cNvSpPr>
            <a:spLocks noChangeShapeType="1"/>
          </p:cNvSpPr>
          <p:nvPr/>
        </p:nvSpPr>
        <p:spPr bwMode="auto">
          <a:xfrm flipH="1">
            <a:off x="6858000" y="5334000"/>
            <a:ext cx="152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8" name="Line 8"/>
          <p:cNvSpPr>
            <a:spLocks noChangeShapeType="1"/>
          </p:cNvSpPr>
          <p:nvPr/>
        </p:nvSpPr>
        <p:spPr bwMode="auto">
          <a:xfrm flipV="1">
            <a:off x="6629400" y="5867400"/>
            <a:ext cx="152400" cy="304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9" name="Line 9"/>
          <p:cNvSpPr>
            <a:spLocks noChangeShapeType="1"/>
          </p:cNvSpPr>
          <p:nvPr/>
        </p:nvSpPr>
        <p:spPr bwMode="auto">
          <a:xfrm flipH="1" flipV="1">
            <a:off x="6705600" y="3048000"/>
            <a:ext cx="152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0" name="Line 10"/>
          <p:cNvSpPr>
            <a:spLocks noChangeShapeType="1"/>
          </p:cNvSpPr>
          <p:nvPr/>
        </p:nvSpPr>
        <p:spPr bwMode="auto">
          <a:xfrm flipH="1" flipV="1">
            <a:off x="6096000" y="2514600"/>
            <a:ext cx="152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1" name="Rectangle 11"/>
          <p:cNvSpPr>
            <a:spLocks noChangeArrowheads="1"/>
          </p:cNvSpPr>
          <p:nvPr/>
        </p:nvSpPr>
        <p:spPr bwMode="auto">
          <a:xfrm>
            <a:off x="457200" y="30480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2800" dirty="0">
                <a:solidFill>
                  <a:schemeClr val="tx1"/>
                </a:solidFill>
              </a:rPr>
              <a:t>Wire </a:t>
            </a:r>
            <a:r>
              <a:rPr lang="en-US" altLang="en-US" sz="2800" dirty="0" smtClean="0">
                <a:solidFill>
                  <a:schemeClr val="tx1"/>
                </a:solidFill>
              </a:rPr>
              <a:t>Labels:</a:t>
            </a:r>
            <a:endParaRPr lang="en-US" altLang="en-US" sz="2800" dirty="0">
              <a:solidFill>
                <a:schemeClr val="tx1"/>
              </a:solidFill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3276600" cy="1143000"/>
          </a:xfrm>
        </p:spPr>
        <p:txBody>
          <a:bodyPr/>
          <a:lstStyle/>
          <a:p>
            <a:pPr algn="l"/>
            <a:r>
              <a:rPr lang="en-US" altLang="en-US" sz="2800" b="1" dirty="0">
                <a:solidFill>
                  <a:schemeClr val="bg1"/>
                </a:solidFill>
              </a:rPr>
              <a:t>Wire </a:t>
            </a:r>
            <a:r>
              <a:rPr lang="en-US" altLang="en-US" sz="2800" b="1" dirty="0" smtClean="0">
                <a:solidFill>
                  <a:schemeClr val="bg1"/>
                </a:solidFill>
              </a:rPr>
              <a:t>Labels:</a:t>
            </a:r>
            <a:endParaRPr lang="en-US" altLang="en-US" sz="2800" b="1" dirty="0">
              <a:solidFill>
                <a:schemeClr val="bg1"/>
              </a:solidFill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r>
              <a:rPr lang="en-US" altLang="en-US" sz="1800" b="1" dirty="0" smtClean="0">
                <a:solidFill>
                  <a:schemeClr val="bg1"/>
                </a:solidFill>
              </a:rPr>
              <a:t>Label wires on both ends with source and destination designations.</a:t>
            </a:r>
            <a:endParaRPr lang="en-US" altLang="en-US" sz="1800" b="1" dirty="0">
              <a:solidFill>
                <a:schemeClr val="bg1"/>
              </a:solidFill>
            </a:endParaRPr>
          </a:p>
          <a:p>
            <a:endParaRPr lang="en-US" altLang="en-US" sz="1800" b="1" dirty="0">
              <a:solidFill>
                <a:schemeClr val="bg1"/>
              </a:solidFill>
            </a:endParaRPr>
          </a:p>
          <a:p>
            <a:r>
              <a:rPr lang="en-US" altLang="en-US" sz="1800" b="1" dirty="0" smtClean="0">
                <a:solidFill>
                  <a:schemeClr val="bg1"/>
                </a:solidFill>
              </a:rPr>
              <a:t>Wire labels should match wire designation from wiring diagram.</a:t>
            </a:r>
            <a:endParaRPr lang="en-US" altLang="en-US" sz="1800" b="1" dirty="0">
              <a:solidFill>
                <a:schemeClr val="bg1"/>
              </a:solidFill>
            </a:endParaRPr>
          </a:p>
          <a:p>
            <a:endParaRPr lang="en-US" altLang="en-US" sz="1800" b="1" dirty="0">
              <a:solidFill>
                <a:schemeClr val="bg1"/>
              </a:solidFill>
            </a:endParaRPr>
          </a:p>
          <a:p>
            <a:endParaRPr lang="en-US" altLang="en-US" sz="18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075" y="417808"/>
            <a:ext cx="2216150" cy="2216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950" y="2895600"/>
            <a:ext cx="2438400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18"/>
          <a:stretch/>
        </p:blipFill>
        <p:spPr bwMode="auto">
          <a:xfrm>
            <a:off x="191399" y="5029200"/>
            <a:ext cx="8818140" cy="13895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1223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2958</TotalTime>
  <Words>584</Words>
  <Application>Microsoft Office PowerPoint</Application>
  <PresentationFormat>On-screen Show (4:3)</PresentationFormat>
  <Paragraphs>97</Paragraphs>
  <Slides>14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Default Design</vt:lpstr>
      <vt:lpstr>Wiring Techniques</vt:lpstr>
      <vt:lpstr>Introduction</vt:lpstr>
      <vt:lpstr>Objective</vt:lpstr>
      <vt:lpstr>Tools and Materials</vt:lpstr>
      <vt:lpstr>Conductors:</vt:lpstr>
      <vt:lpstr>Insulators:</vt:lpstr>
      <vt:lpstr>Choosing gauges:</vt:lpstr>
      <vt:lpstr>Wire Color Selection:</vt:lpstr>
      <vt:lpstr>Wire Labels:</vt:lpstr>
      <vt:lpstr>Wire Routing:</vt:lpstr>
      <vt:lpstr>Wire Terminals and “Quick connects”:</vt:lpstr>
      <vt:lpstr>Advantages:</vt:lpstr>
      <vt:lpstr>Soldering Wire:</vt:lpstr>
      <vt:lpstr>PowerPoint Presentation</vt:lpstr>
    </vt:vector>
  </TitlesOfParts>
  <Company>Robotics Academy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Wiring Techniques</dc:title>
  <dc:creator>education</dc:creator>
  <cp:lastModifiedBy>Viers, Bob</cp:lastModifiedBy>
  <cp:revision>35</cp:revision>
  <dcterms:created xsi:type="dcterms:W3CDTF">2004-07-13T13:37:54Z</dcterms:created>
  <dcterms:modified xsi:type="dcterms:W3CDTF">2014-10-11T18:37:08Z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NXPowerLiteLastOptimized" pid="2">
    <vt:lpwstr>19631597</vt:lpwstr>
  </property>
  <property fmtid="{D5CDD505-2E9C-101B-9397-08002B2CF9AE}" name="NXPowerLiteSettings" pid="3">
    <vt:lpwstr>F7000400038000</vt:lpwstr>
  </property>
  <property fmtid="{D5CDD505-2E9C-101B-9397-08002B2CF9AE}" name="NXPowerLiteVersion" pid="4">
    <vt:lpwstr>D6.2.0</vt:lpwstr>
  </property>
</Properties>
</file>